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9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93" r:id="rId16"/>
    <p:sldId id="294" r:id="rId17"/>
    <p:sldId id="272" r:id="rId18"/>
    <p:sldId id="292" r:id="rId19"/>
    <p:sldId id="273" r:id="rId20"/>
    <p:sldId id="274" r:id="rId21"/>
    <p:sldId id="276" r:id="rId22"/>
    <p:sldId id="295" r:id="rId23"/>
    <p:sldId id="277" r:id="rId24"/>
    <p:sldId id="278" r:id="rId25"/>
    <p:sldId id="296" r:id="rId26"/>
    <p:sldId id="279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7" r:id="rId37"/>
    <p:sldId id="29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1" autoAdjust="0"/>
    <p:restoredTop sz="92701" autoAdjust="0"/>
  </p:normalViewPr>
  <p:slideViewPr>
    <p:cSldViewPr>
      <p:cViewPr varScale="1">
        <p:scale>
          <a:sx n="99" d="100"/>
          <a:sy n="99" d="100"/>
        </p:scale>
        <p:origin x="120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컴포넌트를 포함할 수 있는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java.awt.Container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Panel, Frame, Applet, Dialog, Window</a:t>
            </a:r>
          </a:p>
          <a:p>
            <a:pPr lvl="2"/>
            <a:r>
              <a:rPr lang="en-US" altLang="ko-KR" dirty="0" smtClean="0"/>
              <a:t>Swing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JWindow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포함되어야 화면에 출력될 수 있는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컴포넌트를 포함할 수 없는 순수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컴포넌트가 상속받는 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java.awt.Component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 컴포넌트가 상속받는 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javax.swing.JComponent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최상위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포함되지 않고도 화면에 출력되며 독립적으로 존재 가능한 컨테이너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스스로 화면에 자신을 출력하는 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컴포넌트의 포함관계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91680" y="5877272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최상위 컨테이너를 바닥에 깔고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그 위에 컨테이너를 놓고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다시 컴포넌트를 쌓아가는 방식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즉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레고</a:t>
            </a:r>
            <a:r>
              <a:rPr lang="ko-KR" altLang="en-US" sz="1200" dirty="0" smtClean="0">
                <a:solidFill>
                  <a:schemeClr val="tx1"/>
                </a:solidFill>
              </a:rPr>
              <a:t> 블록을 쌓는 듯이 </a:t>
            </a:r>
            <a:r>
              <a:rPr lang="en-US" altLang="ko-KR" sz="1200" dirty="0" smtClean="0">
                <a:solidFill>
                  <a:schemeClr val="tx1"/>
                </a:solidFill>
              </a:rPr>
              <a:t>GUI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프로그램을 작성한다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5" y="1708158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스윙 </a:t>
            </a:r>
            <a:r>
              <a:rPr lang="en-US" altLang="ko-KR" sz="2000" dirty="0" smtClean="0"/>
              <a:t>GUI </a:t>
            </a:r>
            <a:r>
              <a:rPr lang="ko-KR" altLang="en-US" sz="2000" dirty="0" smtClean="0"/>
              <a:t>프로그램을 만드는 과정</a:t>
            </a:r>
            <a:endParaRPr lang="en-US" altLang="ko-KR" sz="2000" dirty="0" smtClean="0"/>
          </a:p>
          <a:p>
            <a:pPr marL="32004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스윙 프레임 만들기</a:t>
            </a:r>
            <a:endParaRPr lang="en-US" altLang="ko-KR" sz="1800" dirty="0" smtClean="0"/>
          </a:p>
          <a:p>
            <a:pPr marL="320040" lvl="1" indent="0">
              <a:buNone/>
            </a:pPr>
            <a:r>
              <a:rPr lang="en-US" altLang="ko-KR" sz="1800" dirty="0" smtClean="0"/>
              <a:t>2. </a:t>
            </a:r>
            <a:r>
              <a:rPr lang="en-US" altLang="ko-KR" sz="1800" dirty="0"/>
              <a:t>main()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 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marL="320040" lvl="1" indent="0">
              <a:buNone/>
            </a:pPr>
            <a:r>
              <a:rPr lang="en-US" altLang="ko-KR" sz="1800" dirty="0" smtClean="0"/>
              <a:t>3. </a:t>
            </a:r>
            <a:r>
              <a:rPr lang="ko-KR" altLang="en-US" sz="1800" dirty="0"/>
              <a:t>스윙 프레임에 스윙 컴포넌트 붙이기</a:t>
            </a:r>
            <a:endParaRPr lang="en-US" altLang="ko-KR" sz="18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스윙 프로그램 작성에 필요한 </a:t>
            </a:r>
            <a:r>
              <a:rPr lang="en-US" altLang="ko-KR" sz="2000" dirty="0" smtClean="0"/>
              <a:t>import</a:t>
            </a:r>
            <a:r>
              <a:rPr lang="ko-KR" altLang="en-US" sz="2000" dirty="0" smtClean="0"/>
              <a:t>문</a:t>
            </a:r>
            <a:endParaRPr lang="en-US" altLang="ko-KR" sz="2000" dirty="0"/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 </a:t>
            </a:r>
            <a:r>
              <a:rPr lang="en-US" altLang="ko-KR" sz="1800" dirty="0" smtClean="0"/>
              <a:t>		// </a:t>
            </a:r>
            <a:r>
              <a:rPr lang="ko-KR" altLang="en-US" sz="1800" dirty="0"/>
              <a:t>그래픽 처리를 위한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 </a:t>
            </a:r>
            <a:r>
              <a:rPr lang="en-US" altLang="ko-KR" sz="1800" dirty="0" smtClean="0"/>
              <a:t>	// </a:t>
            </a:r>
            <a:r>
              <a:rPr lang="en-US" altLang="ko-KR" sz="1800" dirty="0"/>
              <a:t>AWT </a:t>
            </a:r>
            <a:r>
              <a:rPr lang="ko-KR" altLang="en-US" sz="1800" dirty="0"/>
              <a:t>이벤트 사용을 위한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 </a:t>
            </a:r>
            <a:r>
              <a:rPr lang="en-US" altLang="ko-KR" sz="1800" dirty="0" smtClean="0"/>
              <a:t>	// </a:t>
            </a:r>
            <a:r>
              <a:rPr lang="ko-KR" altLang="en-US" sz="1800" dirty="0"/>
              <a:t>스윙 컴포넌트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javax.swing.event</a:t>
            </a:r>
            <a:r>
              <a:rPr lang="en-US" altLang="ko-KR" sz="1800" dirty="0"/>
              <a:t>.*; </a:t>
            </a:r>
            <a:r>
              <a:rPr lang="en-US" altLang="ko-KR" sz="1800" dirty="0" smtClean="0"/>
              <a:t>	// </a:t>
            </a:r>
            <a:r>
              <a:rPr lang="ko-KR" altLang="en-US" sz="1800" dirty="0"/>
              <a:t>스윙 이벤트를 위한 경로명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6" y="4319157"/>
            <a:ext cx="2870308" cy="19344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프레임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스윙 프레임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모든 스윙 컴포넌트를 담는 최상위 컨테이너</a:t>
            </a:r>
            <a:endParaRPr lang="en-US" altLang="ko-KR" sz="1600" dirty="0" smtClean="0"/>
          </a:p>
          <a:p>
            <a:pPr lvl="1"/>
            <a:r>
              <a:rPr lang="en-US" altLang="ko-KR" sz="1400" dirty="0" err="1" smtClean="0"/>
              <a:t>JFrame</a:t>
            </a:r>
            <a:r>
              <a:rPr lang="ko-KR" altLang="en-US" sz="1400" dirty="0" smtClean="0"/>
              <a:t>을 상속받아 구현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컴포넌트들은 화면에 보이려면 스윙 프레임에 부착되어야 함</a:t>
            </a:r>
            <a:endParaRPr lang="en-US" altLang="ko-KR" sz="1400" dirty="0" smtClean="0"/>
          </a:p>
          <a:p>
            <a:pPr lvl="2"/>
            <a:r>
              <a:rPr lang="ko-KR" altLang="en-US" sz="1200" dirty="0" smtClean="0"/>
              <a:t>프레임을 닫으면 프레임에 부착된 모든 컴포넌트가 보이지 않게 됨</a:t>
            </a:r>
            <a:endParaRPr lang="en-US" altLang="ko-KR" sz="1200" dirty="0" smtClean="0"/>
          </a:p>
          <a:p>
            <a:r>
              <a:rPr lang="ko-KR" altLang="en-US" sz="1600" dirty="0" smtClean="0"/>
              <a:t>스윙 프레임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JFrame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기본 구성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프레임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스윙 프로그램의 기본 틀</a:t>
            </a:r>
            <a:endParaRPr lang="en-US" altLang="ko-KR" sz="1400" dirty="0" smtClean="0"/>
          </a:p>
          <a:p>
            <a:pPr lvl="1"/>
            <a:r>
              <a:rPr lang="ko-KR" altLang="en-US" sz="1400" dirty="0" err="1" smtClean="0"/>
              <a:t>메뉴바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메뉴들이 부착되는 공간</a:t>
            </a:r>
            <a:endParaRPr lang="en-US" altLang="ko-KR" sz="1400" dirty="0" smtClean="0"/>
          </a:p>
          <a:p>
            <a:pPr lvl="1"/>
            <a:r>
              <a:rPr lang="ko-KR" altLang="en-US" sz="1400" b="1" dirty="0" err="1" smtClean="0">
                <a:solidFill>
                  <a:srgbClr val="0070C0"/>
                </a:solidFill>
              </a:rPr>
              <a:t>컨텐트팬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– GUI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컴포넌트들이 부착되는 공간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ko-KR" altLang="en-US" sz="16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4" name="정육면체 23"/>
          <p:cNvSpPr/>
          <p:nvPr/>
        </p:nvSpPr>
        <p:spPr>
          <a:xfrm>
            <a:off x="5608543" y="4143380"/>
            <a:ext cx="2714644" cy="2000264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Frame</a:t>
            </a:r>
          </a:p>
          <a:p>
            <a:pPr algn="ctr"/>
            <a:endParaRPr lang="en-US" altLang="ko-KR" sz="1400" smtClean="0"/>
          </a:p>
          <a:p>
            <a:pPr algn="ctr"/>
            <a:endParaRPr lang="en-US" altLang="ko-KR" sz="1400" smtClean="0"/>
          </a:p>
          <a:p>
            <a:pPr algn="ctr"/>
            <a:endParaRPr lang="en-US" altLang="ko-KR" sz="1400" smtClean="0"/>
          </a:p>
          <a:p>
            <a:pPr algn="ctr"/>
            <a:endParaRPr lang="en-US" altLang="ko-KR" sz="1400" smtClean="0"/>
          </a:p>
          <a:p>
            <a:pPr algn="ctr"/>
            <a:endParaRPr lang="en-US" altLang="ko-KR" sz="1400" smtClean="0"/>
          </a:p>
          <a:p>
            <a:pPr algn="ctr"/>
            <a:endParaRPr lang="ko-KR" altLang="en-US" sz="1400"/>
          </a:p>
        </p:txBody>
      </p:sp>
      <p:sp>
        <p:nvSpPr>
          <p:cNvPr id="25" name="정육면체 24"/>
          <p:cNvSpPr/>
          <p:nvPr/>
        </p:nvSpPr>
        <p:spPr>
          <a:xfrm>
            <a:off x="5179915" y="4786322"/>
            <a:ext cx="2714644" cy="1714512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Content Pane</a:t>
            </a:r>
            <a:endParaRPr lang="ko-KR" altLang="en-US" sz="1400"/>
          </a:p>
        </p:txBody>
      </p:sp>
      <p:sp>
        <p:nvSpPr>
          <p:cNvPr id="26" name="정육면체 25"/>
          <p:cNvSpPr/>
          <p:nvPr/>
        </p:nvSpPr>
        <p:spPr>
          <a:xfrm>
            <a:off x="5179915" y="4643446"/>
            <a:ext cx="2714644" cy="285752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Menu Bar</a:t>
            </a:r>
            <a:endParaRPr lang="ko-KR" altLang="en-US" sz="1400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322395" y="4286256"/>
            <a:ext cx="3286148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79651" y="4714884"/>
            <a:ext cx="1928826" cy="142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5" idx="2"/>
          </p:cNvCxnSpPr>
          <p:nvPr/>
        </p:nvCxnSpPr>
        <p:spPr>
          <a:xfrm>
            <a:off x="3322527" y="5286388"/>
            <a:ext cx="1857388" cy="410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08213" y="4000504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타이틀 바를 가진 </a:t>
            </a:r>
            <a:r>
              <a:rPr lang="en-US" altLang="ko-KR" sz="1200" dirty="0" smtClean="0"/>
              <a:t>Frame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036907" y="47863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메뉴바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583292" y="5491750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컨텐트</a:t>
            </a:r>
            <a:r>
              <a:rPr lang="ko-KR" altLang="en-US" sz="1200" dirty="0" smtClean="0"/>
              <a:t> 팬 </a:t>
            </a:r>
            <a:r>
              <a:rPr lang="en-US" altLang="ko-KR" sz="1200" dirty="0" smtClean="0"/>
              <a:t>:</a:t>
            </a:r>
          </a:p>
          <a:p>
            <a:r>
              <a:rPr lang="ko-KR" altLang="en-US" sz="1200" dirty="0" smtClean="0"/>
              <a:t>화면에 출력될</a:t>
            </a:r>
            <a:endParaRPr lang="en-US" altLang="ko-KR" sz="1200" dirty="0" smtClean="0"/>
          </a:p>
          <a:p>
            <a:r>
              <a:rPr lang="ko-KR" altLang="en-US" sz="1200" dirty="0" smtClean="0"/>
              <a:t>모든 컴포넌트들이</a:t>
            </a:r>
            <a:endParaRPr lang="en-US" altLang="ko-KR" sz="1200" dirty="0" smtClean="0"/>
          </a:p>
          <a:p>
            <a:r>
              <a:rPr lang="ko-KR" altLang="en-US" sz="1200" dirty="0" smtClean="0"/>
              <a:t>부착되는 공간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4965601" y="4000504"/>
            <a:ext cx="3571900" cy="26432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6751551" y="371475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JFrame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프레임 만들기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스윙 프레임 </a:t>
            </a:r>
            <a:endParaRPr lang="en-US" altLang="ko-KR" sz="1800" dirty="0" smtClean="0"/>
          </a:p>
          <a:p>
            <a:pPr lvl="1"/>
            <a:r>
              <a:rPr lang="en-US" altLang="ko-KR" sz="1600" dirty="0" err="1" smtClean="0"/>
              <a:t>JFrame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클래스를 상속받은 클래스 작성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프레임의 크기 반드시 지정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setSize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호</a:t>
            </a:r>
            <a:r>
              <a:rPr lang="ko-KR" altLang="en-US" sz="1600" dirty="0"/>
              <a:t>출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프레임을 화면에 출력하는 코드 반드시 필요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setVisible</a:t>
            </a:r>
            <a:r>
              <a:rPr lang="en-US" altLang="ko-KR" sz="1600" dirty="0" smtClean="0"/>
              <a:t>(true) </a:t>
            </a:r>
            <a:r>
              <a:rPr lang="ko-KR" altLang="en-US" sz="1600" dirty="0" smtClean="0"/>
              <a:t>호출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048139" y="2888664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public MyFrame()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("300x300 </a:t>
            </a:r>
            <a:r>
              <a:rPr lang="ko-KR" altLang="en-US" sz="1400" dirty="0" smtClean="0"/>
              <a:t>스윙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프레임 만들기</a:t>
            </a:r>
            <a:r>
              <a:rPr lang="en-US" altLang="ko-KR" sz="1400" dirty="0" smtClean="0"/>
              <a:t>");</a:t>
            </a:r>
            <a:endParaRPr lang="en-US" altLang="ko-KR" sz="1400" dirty="0" smtClean="0"/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 300); 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 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mf = new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();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29589" y="28823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타이틀</a:t>
            </a:r>
            <a:endParaRPr lang="ko-KR" altLang="en-US" sz="1400" dirty="0"/>
          </a:p>
        </p:txBody>
      </p:sp>
      <p:sp>
        <p:nvSpPr>
          <p:cNvPr id="14" name="왼쪽 중괄호 13"/>
          <p:cNvSpPr/>
          <p:nvPr/>
        </p:nvSpPr>
        <p:spPr>
          <a:xfrm rot="10800000">
            <a:off x="8282019" y="3305446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63162" y="418740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300 </a:t>
            </a:r>
          </a:p>
          <a:p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sp>
        <p:nvSpPr>
          <p:cNvPr id="19" name="왼쪽 중괄호 18"/>
          <p:cNvSpPr/>
          <p:nvPr/>
        </p:nvSpPr>
        <p:spPr>
          <a:xfrm rot="16200000">
            <a:off x="7146417" y="4472019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96396" y="559030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300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512635" y="3036204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>
            <a:off x="463963" y="3029060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JFrame</a:t>
            </a:r>
            <a:r>
              <a:rPr lang="ko-KR" altLang="en-US" sz="1000" dirty="0" smtClean="0"/>
              <a:t>을 상속받은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MyFrame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작성</a:t>
            </a:r>
            <a:endParaRPr lang="ko-KR" altLang="en-US" sz="10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02981" y="3766080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타이틀 설정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02981" y="4298397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프레임 크기 지정</a:t>
            </a:r>
            <a:endParaRPr lang="ko-KR" altLang="en-US" sz="10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395536" y="4821140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프레임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화면에  출력</a:t>
            </a:r>
            <a:endParaRPr lang="ko-KR" altLang="en-US" sz="1000" dirty="0"/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63963" y="5794638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MyFrame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객체 즉</a:t>
            </a:r>
            <a:endParaRPr lang="en-US" altLang="ko-KR" sz="1000" dirty="0" smtClean="0"/>
          </a:p>
          <a:p>
            <a:r>
              <a:rPr lang="ko-KR" altLang="en-US" sz="1000" dirty="0" smtClean="0"/>
              <a:t>스윙 프레임 생성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3" y="3296233"/>
            <a:ext cx="2088994" cy="2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8-1 : </a:t>
            </a:r>
            <a:r>
              <a:rPr lang="en-US" altLang="ko-KR" dirty="0"/>
              <a:t>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457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300×300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크기의 스윙 프레임을 만들어라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871951"/>
            <a:ext cx="45720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public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MyFrame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/>
              <a:t>("300x300 </a:t>
            </a:r>
            <a:r>
              <a:rPr lang="ko-KR" altLang="en-US" sz="1400" dirty="0"/>
              <a:t>스윙 프레임 만들기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</a:t>
            </a:r>
            <a:r>
              <a:rPr lang="en-US" altLang="ko-KR" sz="1400" dirty="0"/>
              <a:t>); // </a:t>
            </a:r>
            <a:r>
              <a:rPr lang="ko-KR" altLang="en-US" sz="1400" dirty="0"/>
              <a:t>프레임 크기 </a:t>
            </a:r>
            <a:r>
              <a:rPr lang="en-US" altLang="ko-KR" sz="1400" dirty="0"/>
              <a:t>300x300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 // </a:t>
            </a:r>
            <a:r>
              <a:rPr lang="ko-KR" altLang="en-US" sz="1400" dirty="0"/>
              <a:t>프레임 출력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frame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88840"/>
            <a:ext cx="2592288" cy="26614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252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스윙 응용프로그램에서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의 기능과 위치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스윙 응용프로그램에서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의 기능 최소화 </a:t>
            </a:r>
            <a:r>
              <a:rPr lang="ko-KR" altLang="en-US" dirty="0" err="1" smtClean="0"/>
              <a:t>바람직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 응용프로그램이 실행되는 시작점으로서의 기능만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 프레임을 생성하는 정도의 코드로 최소화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55446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frame = new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(); // </a:t>
            </a:r>
            <a:r>
              <a:rPr lang="ko-KR" altLang="en-US" sz="1400" dirty="0"/>
              <a:t>스윙 프레임 생성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99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프레임에 컴포넌트 붙이기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40768"/>
            <a:ext cx="8153400" cy="5040560"/>
          </a:xfrm>
        </p:spPr>
        <p:txBody>
          <a:bodyPr>
            <a:noAutofit/>
          </a:bodyPr>
          <a:lstStyle/>
          <a:p>
            <a:pPr lvl="1"/>
            <a:r>
              <a:rPr lang="ko-KR" altLang="en-US" sz="1800" dirty="0" smtClean="0"/>
              <a:t>타이틀 달기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super()</a:t>
            </a:r>
            <a:r>
              <a:rPr lang="ko-KR" altLang="en-US" sz="1600" dirty="0" smtClean="0"/>
              <a:t>나 </a:t>
            </a:r>
            <a:r>
              <a:rPr lang="en-US" altLang="ko-KR" sz="1600" dirty="0" err="1" smtClean="0"/>
              <a:t>setTitle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이용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컨텐트팬에</a:t>
            </a:r>
            <a:r>
              <a:rPr lang="ko-KR" altLang="en-US" sz="1800" dirty="0" smtClean="0"/>
              <a:t> 컴포넌트 달기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컨텐트팬이란</a:t>
            </a:r>
            <a:r>
              <a:rPr lang="en-US" altLang="ko-KR" sz="1600" dirty="0" smtClean="0"/>
              <a:t>? </a:t>
            </a:r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- </a:t>
            </a:r>
            <a:r>
              <a:rPr lang="ko-KR" altLang="en-US" sz="1600" dirty="0" smtClean="0"/>
              <a:t>스윙 컴포넌트들이 부착되는 공간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컨텐트팬</a:t>
            </a:r>
            <a:r>
              <a:rPr lang="ko-KR" altLang="en-US" sz="1600" dirty="0" smtClean="0"/>
              <a:t> 알아내기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스윙 프레임에 붙은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 디폴트 </a:t>
            </a:r>
            <a:r>
              <a:rPr lang="ko-KR" altLang="en-US" sz="1600" dirty="0" err="1" smtClean="0"/>
              <a:t>컨텐트팬</a:t>
            </a:r>
            <a:r>
              <a:rPr lang="ko-KR" altLang="en-US" sz="1600" dirty="0" smtClean="0"/>
              <a:t> 알아내기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컨텐트팬에</a:t>
            </a:r>
            <a:r>
              <a:rPr lang="ko-KR" altLang="en-US" sz="1600" dirty="0" smtClean="0"/>
              <a:t> 컴포넌트 붙이기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err="1" smtClean="0"/>
              <a:t>컨텐트팬</a:t>
            </a:r>
            <a:r>
              <a:rPr lang="ko-KR" altLang="en-US" sz="1600" dirty="0" smtClean="0"/>
              <a:t> 변경</a:t>
            </a:r>
            <a:endParaRPr lang="ko-KR" altLang="en-US" sz="16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97136" y="2744684"/>
            <a:ext cx="387932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MyFrame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MyFrame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...</a:t>
            </a:r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프레임의 </a:t>
            </a:r>
            <a:r>
              <a:rPr lang="ko-KR" altLang="en-US" sz="1200" dirty="0" err="1"/>
              <a:t>컨텐트팬을</a:t>
            </a:r>
            <a:r>
              <a:rPr lang="ko-KR" altLang="en-US" sz="1200" dirty="0"/>
              <a:t> 알아낸다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97136" y="5517232"/>
            <a:ext cx="38633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JPanel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... // </a:t>
            </a:r>
            <a:r>
              <a:rPr lang="en-US" altLang="ko-KR" sz="1200" dirty="0" err="1"/>
              <a:t>JPanel</a:t>
            </a:r>
            <a:r>
              <a:rPr lang="ko-KR" altLang="en-US" sz="1200" dirty="0"/>
              <a:t>을 상속받은 패널을 구현한다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// frame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컨텐트팬을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MyPanel</a:t>
            </a:r>
            <a:r>
              <a:rPr lang="en-US" altLang="ko-KR" sz="1200" dirty="0"/>
              <a:t> </a:t>
            </a:r>
            <a:r>
              <a:rPr lang="ko-KR" altLang="en-US" sz="1200" dirty="0"/>
              <a:t>객체로 </a:t>
            </a:r>
            <a:r>
              <a:rPr lang="ko-KR" altLang="en-US" sz="1200" dirty="0" smtClean="0"/>
              <a:t>변경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frame.setContentPane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MyPanel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061096" y="1414517"/>
            <a:ext cx="22322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MyFrame</a:t>
            </a:r>
            <a:r>
              <a:rPr lang="en-US" altLang="ko-KR" sz="1200" dirty="0"/>
              <a:t>() { //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super</a:t>
            </a:r>
            <a:r>
              <a:rPr lang="en-US" altLang="ko-KR" sz="1200" dirty="0"/>
              <a:t>("</a:t>
            </a:r>
            <a:r>
              <a:rPr lang="ko-KR" altLang="en-US" sz="1200" dirty="0"/>
              <a:t>타이틀문자열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7136" y="4582869"/>
            <a:ext cx="3863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/>
              <a:t>버튼 컴포넌트 생성</a:t>
            </a:r>
          </a:p>
          <a:p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button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("Click</a:t>
            </a:r>
            <a:r>
              <a:rPr lang="en-US" altLang="ko-KR" sz="1200" dirty="0" smtClean="0"/>
              <a:t>");</a:t>
            </a:r>
          </a:p>
          <a:p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(button</a:t>
            </a:r>
            <a:r>
              <a:rPr lang="en-US" altLang="ko-KR" sz="1200" b="1" dirty="0"/>
              <a:t>); </a:t>
            </a:r>
            <a:r>
              <a:rPr lang="en-US" altLang="ko-KR" sz="1200" dirty="0" smtClean="0"/>
              <a:t>// </a:t>
            </a:r>
            <a:r>
              <a:rPr lang="ko-KR" altLang="en-US" sz="1200" dirty="0" err="1" smtClean="0"/>
              <a:t>컨텐트팬에</a:t>
            </a:r>
            <a:r>
              <a:rPr lang="ko-KR" altLang="en-US" sz="1200" dirty="0" smtClean="0"/>
              <a:t> 버튼 부착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6365352" y="1414517"/>
            <a:ext cx="23042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MyFrame</a:t>
            </a:r>
            <a:r>
              <a:rPr lang="en-US" altLang="ko-KR" sz="1200" dirty="0"/>
              <a:t>() { //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타이틀문자열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자유형 2"/>
          <p:cNvSpPr/>
          <p:nvPr/>
        </p:nvSpPr>
        <p:spPr>
          <a:xfrm>
            <a:off x="3021106" y="3621741"/>
            <a:ext cx="2160494" cy="134471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51920" y="5019779"/>
            <a:ext cx="1033845" cy="90103"/>
          </a:xfrm>
          <a:custGeom>
            <a:avLst/>
            <a:gdLst>
              <a:gd name="connsiteX0" fmla="*/ 0 w 1048871"/>
              <a:gd name="connsiteY0" fmla="*/ 197224 h 197224"/>
              <a:gd name="connsiteX1" fmla="*/ 1048871 w 1048871"/>
              <a:gd name="connsiteY1" fmla="*/ 0 h 19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8871" h="197224">
                <a:moveTo>
                  <a:pt x="0" y="197224"/>
                </a:moveTo>
                <a:lnTo>
                  <a:pt x="1048871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483768" y="5666110"/>
            <a:ext cx="2357173" cy="752619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Tip. </a:t>
            </a:r>
            <a:r>
              <a:rPr lang="ko-KR" altLang="en-US" dirty="0" err="1" smtClean="0"/>
              <a:t>컨텐트팬에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JDK 1.5 </a:t>
            </a:r>
            <a:r>
              <a:rPr lang="ko-KR" altLang="en-US" dirty="0" smtClean="0"/>
              <a:t>이후의 추가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JDK 1.5 </a:t>
            </a:r>
            <a:r>
              <a:rPr lang="ko-KR" altLang="en-US" sz="1800" dirty="0" smtClean="0"/>
              <a:t>이전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프레임의 </a:t>
            </a:r>
            <a:r>
              <a:rPr lang="ko-KR" altLang="en-US" sz="1600" dirty="0" err="1" smtClean="0"/>
              <a:t>컨텐트팬을</a:t>
            </a:r>
            <a:r>
              <a:rPr lang="ko-KR" altLang="en-US" sz="1600" dirty="0" smtClean="0"/>
              <a:t> 알아내어 반드시 </a:t>
            </a:r>
            <a:r>
              <a:rPr lang="ko-KR" altLang="en-US" sz="1600" dirty="0" err="1" smtClean="0"/>
              <a:t>컨텐트팬에</a:t>
            </a:r>
            <a:r>
              <a:rPr lang="ko-KR" altLang="en-US" sz="1600" dirty="0" smtClean="0"/>
              <a:t> 컴포넌트 부착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JDK 1.5 </a:t>
            </a:r>
            <a:r>
              <a:rPr lang="ko-KR" altLang="en-US" sz="1800" dirty="0" smtClean="0"/>
              <a:t>이후 추가된 사항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프레임에 컴포넌트를 부착하면 프레임이 대신 </a:t>
            </a:r>
            <a:r>
              <a:rPr lang="ko-KR" altLang="en-US" sz="1600" dirty="0" err="1" smtClean="0"/>
              <a:t>컨텐트팬에</a:t>
            </a:r>
            <a:r>
              <a:rPr lang="ko-KR" altLang="en-US" sz="1600" dirty="0" smtClean="0"/>
              <a:t> 부착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 smtClean="0"/>
              <a:t>저자의 결론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JDK1.5</a:t>
            </a:r>
            <a:r>
              <a:rPr lang="ko-KR" altLang="en-US" sz="1600" dirty="0" smtClean="0"/>
              <a:t>이전처럼 직접 </a:t>
            </a:r>
            <a:r>
              <a:rPr lang="ko-KR" altLang="en-US" sz="1600" dirty="0" err="1" smtClean="0"/>
              <a:t>컨텐트팬에</a:t>
            </a:r>
            <a:r>
              <a:rPr lang="ko-KR" altLang="en-US" sz="1600" dirty="0" smtClean="0"/>
              <a:t> 컴포넌트를 부착하는 것이 바람직함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컨텐트팬</a:t>
            </a:r>
            <a:r>
              <a:rPr lang="ko-KR" altLang="en-US" sz="1600" dirty="0" smtClean="0"/>
              <a:t> 다루기 능력 필요하기 때문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컴포넌트의 부모가 프레임이 아닌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컨텐트팬임을</a:t>
            </a:r>
            <a:r>
              <a:rPr lang="ko-KR" altLang="en-US" sz="1600" dirty="0" smtClean="0"/>
              <a:t> 알고 명확히 사용할 필요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3671446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frame.add</a:t>
            </a:r>
            <a:r>
              <a:rPr lang="en-US" altLang="ko-KR" sz="1400" dirty="0" smtClean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</a:t>
            </a:r>
            <a:r>
              <a:rPr lang="en-US" altLang="ko-KR" sz="1400" dirty="0" smtClean="0"/>
              <a:t>); </a:t>
            </a:r>
          </a:p>
          <a:p>
            <a:r>
              <a:rPr lang="en-US" altLang="ko-KR" sz="1400" dirty="0" smtClean="0"/>
              <a:t>// </a:t>
            </a:r>
            <a:r>
              <a:rPr lang="ko-KR" altLang="en-US" sz="1400" dirty="0" smtClean="0"/>
              <a:t>프레임이 버튼 컴포넌트를 </a:t>
            </a:r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대신 부착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2132856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Container c = </a:t>
            </a:r>
            <a:r>
              <a:rPr lang="en-US" altLang="ko-KR" sz="1400" dirty="0" err="1" smtClean="0"/>
              <a:t>frame.getContentPane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 smtClean="0"/>
              <a:t>c.add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</a:t>
            </a:r>
            <a:r>
              <a:rPr lang="en-US" altLang="ko-KR" sz="1400" dirty="0" smtClean="0"/>
              <a:t>")); // </a:t>
            </a:r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직접 컴포넌트 부착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548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58653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8-2 :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버튼 컴포넌트를 가진 스윙 프레임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35896" y="1915010"/>
            <a:ext cx="527151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setTitle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ContentPane</a:t>
            </a:r>
            <a:r>
              <a:rPr lang="ko-KR" altLang="en-US" sz="1200" b="1" dirty="0"/>
              <a:t>과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예제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프레임의 타이틀 달기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 smtClean="0"/>
              <a:t>컨텐트팬</a:t>
            </a:r>
            <a:r>
              <a:rPr lang="ko-KR" altLang="en-US" sz="1200" dirty="0" smtClean="0"/>
              <a:t> 알아내기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Color.ORANGE</a:t>
            </a:r>
            <a:r>
              <a:rPr lang="en-US" altLang="ko-KR" sz="1200" dirty="0"/>
              <a:t>); // </a:t>
            </a:r>
            <a:r>
              <a:rPr lang="ko-KR" altLang="en-US" sz="1200" dirty="0"/>
              <a:t>오렌지색 배경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 //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						 // 	</a:t>
            </a:r>
            <a:r>
              <a:rPr lang="ko-KR" altLang="en-US" sz="1200" dirty="0" smtClean="0"/>
              <a:t>배치관리자 </a:t>
            </a:r>
            <a:r>
              <a:rPr lang="ko-KR" altLang="en-US" sz="1200" dirty="0"/>
              <a:t>달기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 </a:t>
            </a:r>
            <a:r>
              <a:rPr lang="en-US" altLang="ko-KR" sz="1200" dirty="0"/>
              <a:t>// OK </a:t>
            </a:r>
            <a:r>
              <a:rPr lang="ko-KR" altLang="en-US" sz="1200" dirty="0"/>
              <a:t>버튼 달기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("Cancel")); // Cancel </a:t>
            </a:r>
            <a:r>
              <a:rPr lang="ko-KR" altLang="en-US" sz="1200" dirty="0"/>
              <a:t>버튼 달기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("Ignore")); // Ignore </a:t>
            </a:r>
            <a:r>
              <a:rPr lang="ko-KR" altLang="en-US" sz="1200" dirty="0"/>
              <a:t>버튼 달기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150);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300x150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화면에 프레임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9654" y="135348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콘텐트팬의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버튼을 부착한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스윙 프로그램을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29365" y="4509119"/>
            <a:ext cx="2016666" cy="783193"/>
          </a:xfrm>
          <a:prstGeom prst="wedgeRoundRectCallout">
            <a:avLst>
              <a:gd name="adj1" fmla="val 81899"/>
              <a:gd name="adj2" fmla="val -1201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FlowLayout</a:t>
            </a:r>
            <a:r>
              <a:rPr lang="ko-KR" altLang="en-US" sz="1000" dirty="0" smtClean="0"/>
              <a:t>의 배치관리자는 </a:t>
            </a:r>
            <a:endParaRPr lang="en-US" altLang="ko-KR" sz="1000" dirty="0" smtClean="0"/>
          </a:p>
          <a:p>
            <a:r>
              <a:rPr lang="ko-KR" altLang="en-US" sz="1000" dirty="0" smtClean="0"/>
              <a:t>뒤에서 배울 내용으로서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컴포넌트를 순서대로 부착하는</a:t>
            </a:r>
            <a:endParaRPr lang="en-US" altLang="ko-KR" sz="1000" dirty="0" smtClean="0"/>
          </a:p>
          <a:p>
            <a:r>
              <a:rPr lang="ko-KR" altLang="en-US" sz="1000" dirty="0" smtClean="0"/>
              <a:t>일을 맡은 객체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6" y="2170995"/>
            <a:ext cx="2737829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이벤트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패키지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스윙으로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컨테이너와 컴포넌트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FlowLayout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BorderLayout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GridLayout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배치 관리자 없는 컨테이너 만들기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7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응용프로그램의 종료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응용프로그램 내에서 스스</a:t>
            </a:r>
            <a:r>
              <a:rPr lang="ko-KR" altLang="en-US" sz="1800" dirty="0"/>
              <a:t>로</a:t>
            </a:r>
            <a:r>
              <a:rPr lang="ko-KR" altLang="en-US" sz="1800" dirty="0" smtClean="0"/>
              <a:t> 종료하는 방법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언제 어디서나 무조건 종료</a:t>
            </a:r>
            <a:endParaRPr lang="en-US" altLang="ko-KR" sz="1600" dirty="0" smtClean="0"/>
          </a:p>
          <a:p>
            <a:endParaRPr lang="en-US" altLang="ko-KR" sz="1800" b="1" dirty="0" smtClean="0"/>
          </a:p>
          <a:p>
            <a:r>
              <a:rPr lang="ko-KR" altLang="en-US" sz="1800" b="1" dirty="0" smtClean="0"/>
              <a:t>프레임의 오른쪽 상단의 종료버튼</a:t>
            </a:r>
            <a:r>
              <a:rPr lang="en-US" altLang="ko-KR" sz="1800" b="1" dirty="0" smtClean="0"/>
              <a:t>(X)</a:t>
            </a:r>
            <a:r>
              <a:rPr lang="ko-KR" altLang="en-US" sz="1800" b="1" dirty="0" smtClean="0"/>
              <a:t>이 클릭되면 어떤 일이 일어나는가</a:t>
            </a:r>
            <a:r>
              <a:rPr lang="en-US" altLang="ko-KR" sz="1800" b="1" dirty="0" smtClean="0"/>
              <a:t>?</a:t>
            </a:r>
          </a:p>
          <a:p>
            <a:pPr lvl="1"/>
            <a:r>
              <a:rPr lang="ko-KR" altLang="en-US" sz="1600" dirty="0" smtClean="0"/>
              <a:t>프레임 종료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프레임 윈도우를 닫음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프레임이 화면에서 보이지 않게 됨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프레임이 보이지 않게 되지만 응용프로그램이 종료한 것 아님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키보드나 마우스 입력을 받지 못함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다시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setVisible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(true)</a:t>
            </a:r>
            <a:r>
              <a:rPr lang="ko-KR" altLang="en-US" sz="1400" dirty="0" smtClean="0"/>
              <a:t>를 호출하면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보이게 되고 이전 처럼 작동함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프레임 종료버튼이 클릭될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프레임과 함께 프로그램을 종료시키는 방법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9838" y="1752391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System.exit</a:t>
            </a:r>
            <a:r>
              <a:rPr lang="en-US" altLang="ko-KR" sz="1400" dirty="0" smtClean="0"/>
              <a:t>(0</a:t>
            </a:r>
            <a:r>
              <a:rPr lang="en-US" altLang="ko-KR" sz="1400" dirty="0"/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99878" y="5373216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63888" y="1556792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컨테이너</a:t>
              </a:r>
              <a:r>
                <a:rPr lang="en-US" altLang="ko-KR" sz="1400" dirty="0" smtClean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배치관리자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컴포넌트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</a:t>
            </a:r>
            <a:r>
              <a:rPr lang="en-US" altLang="ko-KR" smtClean="0"/>
              <a:t>, </a:t>
            </a:r>
            <a:r>
              <a:rPr lang="ko-KR" altLang="en-US" smtClean="0"/>
              <a:t>배치관리자 개념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323528" y="1376577"/>
            <a:ext cx="3023248" cy="5040560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컨테이너의 배치관리자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컨테이너마다 하나의 배치관리자 존재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컨테이너에 부착되는 컴포넌트의 위치와 크기 결정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컨테이너의 크기가 변경되면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컴포넌트의 위치와 크기 재결정</a:t>
            </a:r>
            <a:endParaRPr lang="en-US" altLang="ko-KR" sz="1600" dirty="0" smtClean="0"/>
          </a:p>
          <a:p>
            <a:pPr lvl="2"/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배치 관리자 대표 유형 </a:t>
            </a:r>
            <a:r>
              <a:rPr lang="en-US" altLang="ko-KR" smtClean="0"/>
              <a:t>4 </a:t>
            </a:r>
            <a:r>
              <a:rPr lang="ko-KR" altLang="en-US" smtClean="0"/>
              <a:t>가지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FlowLayout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컴포넌트가 삽입되는 순서대로 왼쪽에서 오른쪽으로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배치할 공간이 없으면 아래로 내려와서 반복한다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BorderLayout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컨테이너의 공간을 동</a:t>
            </a:r>
            <a:r>
              <a:rPr lang="en-US" altLang="ko-KR" dirty="0" smtClean="0"/>
              <a:t>(EAST), </a:t>
            </a:r>
            <a:r>
              <a:rPr lang="ko-KR" altLang="en-US" dirty="0" smtClean="0"/>
              <a:t>서</a:t>
            </a:r>
            <a:r>
              <a:rPr lang="en-US" altLang="ko-KR" dirty="0" smtClean="0"/>
              <a:t>(WEST), </a:t>
            </a:r>
            <a:r>
              <a:rPr lang="ko-KR" altLang="en-US" dirty="0" smtClean="0"/>
              <a:t>남</a:t>
            </a:r>
            <a:r>
              <a:rPr lang="en-US" altLang="ko-KR" dirty="0" smtClean="0"/>
              <a:t>(SOUTH), </a:t>
            </a:r>
            <a:r>
              <a:rPr lang="ko-KR" altLang="en-US" dirty="0" smtClean="0"/>
              <a:t>북</a:t>
            </a:r>
            <a:r>
              <a:rPr lang="en-US" altLang="ko-KR" dirty="0" smtClean="0"/>
              <a:t>(NORTH), </a:t>
            </a:r>
            <a:r>
              <a:rPr lang="ko-KR" altLang="en-US" dirty="0" smtClean="0"/>
              <a:t>중앙</a:t>
            </a:r>
            <a:r>
              <a:rPr lang="en-US" altLang="ko-KR" dirty="0" smtClean="0"/>
              <a:t>(CENTER)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영역으로 나눔</a:t>
            </a:r>
            <a:endParaRPr lang="en-US" altLang="ko-KR" dirty="0" smtClean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</a:t>
            </a:r>
            <a:r>
              <a:rPr lang="ko-KR" altLang="en-US" dirty="0" smtClean="0"/>
              <a:t>응용프로그램에서 </a:t>
            </a:r>
            <a:r>
              <a:rPr lang="ko-KR" altLang="en-US" dirty="0"/>
              <a:t>지정한 </a:t>
            </a:r>
            <a:r>
              <a:rPr lang="ko-KR" altLang="en-US" dirty="0" smtClean="0"/>
              <a:t>영역에 컴포넌트 배치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GridLayout</a:t>
            </a:r>
            <a:r>
              <a:rPr lang="ko-KR" altLang="en-US" dirty="0"/>
              <a:t> </a:t>
            </a:r>
            <a:r>
              <a:rPr lang="ko-KR" altLang="en-US" dirty="0" smtClean="0"/>
              <a:t>배치관리자</a:t>
            </a:r>
            <a:endParaRPr lang="en-US" altLang="ko-KR" dirty="0" smtClean="0"/>
          </a:p>
          <a:p>
            <a:pPr lvl="2"/>
            <a:r>
              <a:rPr lang="ko-KR" altLang="en-US" dirty="0"/>
              <a:t>컨테이너를 프로그램에서 설정한 동일한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2</a:t>
            </a:r>
            <a:r>
              <a:rPr lang="ko-KR" altLang="en-US" dirty="0"/>
              <a:t>차원 </a:t>
            </a:r>
            <a:r>
              <a:rPr lang="ko-KR" altLang="en-US" dirty="0" smtClean="0"/>
              <a:t>격자로 나눔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컴포넌트는 삽입 순서대로 </a:t>
            </a:r>
            <a:r>
              <a:rPr lang="ko-KR" altLang="en-US" dirty="0"/>
              <a:t>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</a:t>
            </a:r>
            <a:r>
              <a:rPr lang="ko-KR" altLang="en-US" dirty="0" smtClean="0"/>
              <a:t>컴포넌트를 </a:t>
            </a:r>
            <a:r>
              <a:rPr lang="ko-KR" altLang="en-US" dirty="0"/>
              <a:t>포개어 </a:t>
            </a:r>
            <a:r>
              <a:rPr lang="ko-KR" altLang="en-US" dirty="0" smtClean="0"/>
              <a:t>배치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07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관리자 대표 유형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패키지에 구현되어 있음</a:t>
            </a:r>
            <a:endParaRPr lang="en-US" altLang="ko-KR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835532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9810" y="1916832"/>
            <a:ext cx="7472630" cy="4464496"/>
            <a:chOff x="755576" y="1772816"/>
            <a:chExt cx="74726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디폴트 배치관리자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컨테이너의 디폴트 배치관리자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생성시 자동으로 생성되는 배치관리자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87" y="2564904"/>
            <a:ext cx="7291160" cy="219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컨테이너에 새로운 배치관리자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컨테이너에 새로운 배치관리자 설정</a:t>
            </a:r>
            <a:endParaRPr lang="en-US" altLang="ko-KR" sz="2000" dirty="0"/>
          </a:p>
          <a:p>
            <a:pPr lvl="1"/>
            <a:r>
              <a:rPr lang="en-US" altLang="ko-KR" sz="1800" dirty="0" err="1" smtClean="0"/>
              <a:t>setLayout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LayoutManager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lm</a:t>
            </a:r>
            <a:r>
              <a:rPr lang="en-US" altLang="ko-KR" sz="1800" dirty="0" smtClean="0"/>
              <a:t>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/>
          </a:p>
          <a:p>
            <a:pPr lvl="2"/>
            <a:r>
              <a:rPr lang="en-US" altLang="ko-KR" sz="1600" dirty="0"/>
              <a:t>lm</a:t>
            </a:r>
            <a:r>
              <a:rPr lang="ko-KR" altLang="en-US" sz="1600" dirty="0"/>
              <a:t>을 새로운 배치관리자로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사례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JPanel</a:t>
            </a:r>
            <a:r>
              <a:rPr lang="ko-KR" altLang="en-US" sz="1600" dirty="0" smtClean="0"/>
              <a:t> 컨테이너에 </a:t>
            </a:r>
            <a:r>
              <a:rPr lang="en-US" altLang="ko-KR" sz="1600" dirty="0" err="1"/>
              <a:t>BorderLayout</a:t>
            </a:r>
            <a:r>
              <a:rPr lang="en-US" altLang="ko-KR" sz="1600" dirty="0"/>
              <a:t> </a:t>
            </a:r>
            <a:r>
              <a:rPr lang="ko-KR" altLang="en-US" sz="1600" dirty="0"/>
              <a:t>배치관리자를 설정하는 </a:t>
            </a:r>
            <a:r>
              <a:rPr lang="ko-KR" altLang="en-US" sz="1600" dirty="0" smtClean="0"/>
              <a:t>예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컨텐트팬의</a:t>
            </a:r>
            <a:r>
              <a:rPr lang="ko-KR" altLang="en-US" sz="1600" dirty="0" smtClean="0"/>
              <a:t> 배치관리자를 </a:t>
            </a:r>
            <a:r>
              <a:rPr lang="en-US" altLang="ko-KR" sz="1600" dirty="0" err="1" smtClean="0"/>
              <a:t>FlowLayout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배치관리자로 설정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오류</a:t>
            </a:r>
            <a:endParaRPr lang="en-US" altLang="ko-KR" sz="1600" dirty="0"/>
          </a:p>
          <a:p>
            <a:pPr lvl="2"/>
            <a:endParaRPr lang="ko-KR" altLang="en-US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140968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 smtClean="0"/>
              <a:t>p.setLayout</a:t>
            </a:r>
            <a:r>
              <a:rPr lang="en-US" altLang="ko-KR" sz="1400" dirty="0" smtClean="0"/>
              <a:t>(new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/>
              <a:t>()); // </a:t>
            </a:r>
            <a:r>
              <a:rPr lang="en-US" altLang="ko-KR" sz="1400" dirty="0" err="1" smtClean="0"/>
              <a:t>JPanel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19672" y="4293096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Container </a:t>
            </a:r>
            <a:r>
              <a:rPr lang="en-US" altLang="ko-KR" sz="1400" dirty="0"/>
              <a:t>c = </a:t>
            </a:r>
            <a:r>
              <a:rPr lang="en-US" altLang="ko-KR" sz="1400" dirty="0" err="1"/>
              <a:t>frame.getConentPane</a:t>
            </a:r>
            <a:r>
              <a:rPr lang="en-US" altLang="ko-KR" sz="1400" dirty="0"/>
              <a:t>(); // </a:t>
            </a:r>
            <a:r>
              <a:rPr lang="ko-KR" altLang="en-US" sz="1400" dirty="0"/>
              <a:t>프레임의 </a:t>
            </a:r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알아내기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c.setLayout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FlowLayout</a:t>
            </a:r>
            <a:r>
              <a:rPr lang="en-US" altLang="ko-KR" sz="1400" dirty="0"/>
              <a:t>()); // </a:t>
            </a:r>
            <a:r>
              <a:rPr lang="ko-KR" altLang="en-US" sz="1400" dirty="0" err="1"/>
              <a:t>컨텐트팬에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FlowLayout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619672" y="558924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c.setLayout</a:t>
            </a:r>
            <a:r>
              <a:rPr lang="en-US" altLang="ko-KR" sz="1400" dirty="0" smtClean="0"/>
              <a:t>(</a:t>
            </a:r>
            <a:r>
              <a:rPr lang="en-US" altLang="ko-KR" sz="1400" strike="sngStrike" dirty="0" err="1" smtClean="0"/>
              <a:t>FlowLayout</a:t>
            </a:r>
            <a:r>
              <a:rPr lang="en-US" altLang="ko-KR" sz="1400" dirty="0" smtClean="0"/>
              <a:t>);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오</a:t>
            </a:r>
            <a:r>
              <a:rPr lang="ko-KR" altLang="en-US" sz="1400" dirty="0"/>
              <a:t>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46" y="5589240"/>
            <a:ext cx="355226" cy="30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87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FlowLayout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컴포넌트를 컨테이너 내에 왼쪽에서 오른쪽으로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" y="4380129"/>
            <a:ext cx="2532238" cy="1706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380128"/>
            <a:ext cx="2532238" cy="17066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9" y="3766779"/>
            <a:ext cx="2737829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생성자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생성자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FlowLayout</a:t>
            </a:r>
            <a:r>
              <a:rPr lang="en-US" altLang="ko-KR" sz="1800" dirty="0" smtClean="0"/>
              <a:t>()</a:t>
            </a:r>
          </a:p>
          <a:p>
            <a:pPr lvl="1"/>
            <a:r>
              <a:rPr lang="en-US" altLang="ko-KR" sz="1800" dirty="0" err="1" smtClean="0"/>
              <a:t>FlowLayout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align,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hGap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vGap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en-US" altLang="ko-KR" sz="1600" dirty="0" smtClean="0"/>
              <a:t>align : </a:t>
            </a:r>
            <a:r>
              <a:rPr lang="ko-KR" altLang="en-US" sz="1600" dirty="0" smtClean="0"/>
              <a:t>컴포넌트를 정렬하는 방법 지정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왼쪽 정렬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FlowLayout.LEFT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오른쪽 정렬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FlowLayout.RIGHT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중앙 정렬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FlowLayout.CENTER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))</a:t>
            </a:r>
          </a:p>
          <a:p>
            <a:pPr lvl="2"/>
            <a:r>
              <a:rPr lang="en-US" altLang="ko-KR" sz="1600" dirty="0" err="1" smtClean="0"/>
              <a:t>hGap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좌우 두 컴포넌트 사이의 수평 간격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픽셀 단위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디폴트는 </a:t>
            </a:r>
            <a:r>
              <a:rPr lang="en-US" altLang="ko-KR" sz="1600" dirty="0" smtClean="0"/>
              <a:t>5</a:t>
            </a:r>
          </a:p>
          <a:p>
            <a:pPr lvl="2"/>
            <a:r>
              <a:rPr lang="en-US" altLang="ko-KR" sz="1600" dirty="0" err="1" smtClean="0"/>
              <a:t>vGap</a:t>
            </a:r>
            <a:r>
              <a:rPr lang="en-US" altLang="ko-KR" sz="1600" dirty="0" smtClean="0"/>
              <a:t> : </a:t>
            </a:r>
            <a:r>
              <a:rPr lang="ko-KR" altLang="en-US" sz="1600" dirty="0" smtClean="0"/>
              <a:t>상하 두 컴포넌트 사이의 수직 간격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픽셀 단위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디폴트는 </a:t>
            </a:r>
            <a:r>
              <a:rPr lang="en-US" altLang="ko-KR" sz="1600" dirty="0" smtClean="0"/>
              <a:t>5</a:t>
            </a:r>
            <a:endParaRPr lang="ko-KR" altLang="en-US" sz="1600" dirty="0" smtClean="0"/>
          </a:p>
          <a:p>
            <a:pPr lvl="1"/>
            <a:endParaRPr lang="ko-KR" altLang="en-US" sz="1600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57422" y="6215082"/>
            <a:ext cx="2286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FlowLayout.LEFT</a:t>
            </a:r>
            <a:r>
              <a:rPr lang="ko-KR" altLang="en-US" sz="1400" dirty="0" smtClean="0"/>
              <a:t>로 정렬됨</a:t>
            </a:r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2548488" y="5809702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571868" y="5786454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8992" y="585789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hGap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rot="5400000">
            <a:off x="5402231" y="4895580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00348" y="4788423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vGap</a:t>
            </a:r>
            <a:endParaRPr lang="ko-KR" altLang="en-US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5128844" y="4705261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28778" y="5074175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3321835" y="5536421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5400000">
            <a:off x="3607587" y="5536421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7" y="1965372"/>
            <a:ext cx="2870413" cy="19345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91880" y="1700808"/>
            <a:ext cx="5328591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알아내기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왼쪽 정렬로</a:t>
            </a:r>
            <a:r>
              <a:rPr lang="en-US" altLang="ko-KR" sz="1200" dirty="0"/>
              <a:t>, </a:t>
            </a:r>
            <a:r>
              <a:rPr lang="ko-KR" altLang="en-US" sz="1200" dirty="0"/>
              <a:t>수평 간격을 </a:t>
            </a:r>
            <a:r>
              <a:rPr lang="en-US" altLang="ko-KR" sz="1200" dirty="0"/>
              <a:t>30, </a:t>
            </a:r>
            <a:r>
              <a:rPr lang="ko-KR" altLang="en-US" sz="1200" dirty="0"/>
              <a:t>수직 간격을 </a:t>
            </a:r>
            <a:r>
              <a:rPr lang="en-US" altLang="ko-KR" sz="1200" dirty="0"/>
              <a:t>40 </a:t>
            </a:r>
            <a:r>
              <a:rPr lang="ko-KR" altLang="en-US" sz="1200" dirty="0"/>
              <a:t>픽셀로 배치하는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contentPane.setLayout(new </a:t>
            </a:r>
            <a:r>
              <a:rPr lang="en-US" altLang="ko-KR" sz="1200" b="1" dirty="0"/>
              <a:t>FlowLayout(FlowLayout.LEFT, 30, 40</a:t>
            </a:r>
            <a:r>
              <a:rPr lang="en-US" altLang="ko-KR" sz="1200" b="1" dirty="0" smtClean="0"/>
              <a:t>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</a:t>
            </a:r>
            <a:r>
              <a:rPr lang="en-US" altLang="ko-KR" sz="1200" dirty="0" smtClean="0"/>
              <a:t>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300x200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화면에 프레임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856" y="4289850"/>
            <a:ext cx="1988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FlowLayout.LEFT</a:t>
            </a:r>
            <a:r>
              <a:rPr lang="ko-KR" altLang="en-US" sz="1200" dirty="0" smtClean="0"/>
              <a:t>로 정렬됨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19922" y="3843269"/>
            <a:ext cx="857256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190133" y="3905766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7257" y="397720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hGap</a:t>
            </a:r>
            <a:r>
              <a:rPr lang="en-US" altLang="ko-KR" sz="1200" dirty="0" smtClean="0"/>
              <a:t> , 30 </a:t>
            </a:r>
            <a:r>
              <a:rPr lang="ko-KR" altLang="en-US" sz="1200" dirty="0" smtClean="0"/>
              <a:t>픽셀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/>
          <p:nvPr/>
        </p:nvCxnSpPr>
        <p:spPr>
          <a:xfrm rot="5400000">
            <a:off x="3003692" y="3140018"/>
            <a:ext cx="432200" cy="1747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77104" y="287488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vGap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40 </a:t>
            </a:r>
            <a:r>
              <a:rPr lang="ko-KR" altLang="en-US" sz="1200" dirty="0" smtClean="0"/>
              <a:t>픽셀</a:t>
            </a:r>
            <a:endParaRPr lang="ko-KR" altLang="en-US" sz="12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2767810" y="2926330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267744" y="33365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940100" y="3655733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1225852" y="3655733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0075" y="1340768"/>
            <a:ext cx="8164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FlowLayout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배치관리자를 사용하여 다음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배치하라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33" y="3917985"/>
            <a:ext cx="2834297" cy="19101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BorderLayout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배치방법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컨테이너 공간을 </a:t>
            </a:r>
            <a:r>
              <a:rPr lang="en-US" altLang="ko-KR" sz="1800" dirty="0" smtClean="0"/>
              <a:t>5 </a:t>
            </a:r>
            <a:r>
              <a:rPr lang="ko-KR" altLang="en-US" sz="1800" dirty="0" smtClean="0"/>
              <a:t>구역으로 분할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배치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중앙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배치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방법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add(Component comp,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index)</a:t>
            </a:r>
          </a:p>
          <a:p>
            <a:pPr lvl="3"/>
            <a:r>
              <a:rPr lang="en-US" altLang="ko-KR" sz="1200" dirty="0" smtClean="0"/>
              <a:t>comp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index</a:t>
            </a:r>
            <a:r>
              <a:rPr lang="ko-KR" altLang="en-US" sz="1200" dirty="0" smtClean="0"/>
              <a:t>의 공간에 배치</a:t>
            </a:r>
            <a:endParaRPr lang="en-US" altLang="ko-KR" sz="12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4860032" y="4392016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 smtClean="0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</a:t>
            </a:r>
            <a:r>
              <a:rPr lang="en-US" altLang="ko-KR" sz="1050" dirty="0" smtClean="0"/>
              <a:t>"), </a:t>
            </a:r>
            <a:r>
              <a:rPr lang="en-US" altLang="ko-KR" sz="1050" b="1" dirty="0" err="1" smtClean="0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157686" y="5774692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BorderLayout.WEST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440113" y="3591539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BorderLayout.NORTH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707933" y="6051691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BorderLayout.SOUTH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673183" y="3580976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BorderLayout.EAST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731464" y="6037427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BorderLayout.CENTER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163874" y="3868538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2163874" y="5660432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449890" y="3857976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664072" y="5301654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5400000" flipH="1" flipV="1">
            <a:off x="1071749" y="4895269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GUI</a:t>
            </a:r>
            <a:r>
              <a:rPr lang="ko-KR" altLang="en-US" dirty="0"/>
              <a:t> </a:t>
            </a:r>
            <a:r>
              <a:rPr lang="ko-KR" altLang="en-US" dirty="0" smtClean="0"/>
              <a:t>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</a:t>
            </a:r>
          </a:p>
          <a:p>
            <a:pPr lvl="2"/>
            <a:r>
              <a:rPr lang="ko-KR" altLang="en-US" dirty="0" smtClean="0"/>
              <a:t>사용자가 편리하게 입출력 할 수 있도록 그래픽으로 화면을 구성하고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마우스나 키보드로 입력 받을 수 있도록 지원하는 사용자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언어에서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응용프로그램 작성</a:t>
            </a:r>
            <a:endParaRPr lang="en-US" altLang="ko-KR" dirty="0" smtClean="0"/>
          </a:p>
          <a:p>
            <a:pPr lvl="2"/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 </a:t>
            </a:r>
            <a:r>
              <a:rPr lang="ko-KR" altLang="en-US" dirty="0"/>
              <a:t>패키지에 강력한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쉬운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AWT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AWT(Abstract Windowing Toolkit)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자바가 처음 나았을 때부터 배포된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, </a:t>
            </a:r>
            <a:r>
              <a:rPr lang="ko-KR" altLang="en-US" dirty="0"/>
              <a:t>최근에는 거의 사용하지 않음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컴포넌트는 중량 컴포넌트</a:t>
            </a:r>
            <a:r>
              <a:rPr lang="en-US" altLang="ko-KR" dirty="0" smtClean="0"/>
              <a:t>(heavy weight component)</a:t>
            </a:r>
          </a:p>
          <a:p>
            <a:pPr lvl="3"/>
            <a:r>
              <a:rPr lang="en-US" altLang="ko-KR" dirty="0" smtClean="0"/>
              <a:t>AWT</a:t>
            </a:r>
            <a:r>
              <a:rPr lang="ko-KR" altLang="en-US" dirty="0"/>
              <a:t> </a:t>
            </a:r>
            <a:r>
              <a:rPr lang="ko-KR" altLang="en-US" dirty="0" smtClean="0"/>
              <a:t>컴포넌트의 그리기는 운영체제에 의해 이루어지</a:t>
            </a:r>
            <a:r>
              <a:rPr lang="ko-KR" altLang="en-US" dirty="0"/>
              <a:t>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의 자원을 많이 소모하고 부담을 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운영체제가 직접 그리기 때문에 속도는 빠름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기술을 기반으로 작성된 자바 라이브러리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풍부하고 화려한 고급 컴포넌트</a:t>
            </a:r>
            <a:endParaRPr lang="en-US" altLang="ko-KR" dirty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컴포넌트를 모두 스윙으로 </a:t>
            </a:r>
            <a:r>
              <a:rPr lang="ko-KR" altLang="en-US" dirty="0" err="1" smtClean="0"/>
              <a:t>재작성</a:t>
            </a:r>
            <a:r>
              <a:rPr lang="en-US" altLang="ko-KR" dirty="0" smtClean="0"/>
              <a:t>. AWT </a:t>
            </a:r>
            <a:r>
              <a:rPr lang="ko-KR" altLang="en-US" dirty="0" smtClean="0"/>
              <a:t>컴포넌트 이름 앞에 </a:t>
            </a:r>
            <a:r>
              <a:rPr lang="en-US" altLang="ko-KR" dirty="0" smtClean="0"/>
              <a:t>J</a:t>
            </a:r>
            <a:r>
              <a:rPr lang="ko-KR" altLang="en-US" dirty="0" smtClean="0"/>
              <a:t>자</a:t>
            </a:r>
            <a:r>
              <a:rPr lang="ko-KR" altLang="en-US" dirty="0"/>
              <a:t>를</a:t>
            </a:r>
            <a:r>
              <a:rPr lang="ko-KR" altLang="en-US" dirty="0" smtClean="0"/>
              <a:t> 덧붙임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순수 </a:t>
            </a:r>
            <a:r>
              <a:rPr lang="ko-KR" altLang="en-US" dirty="0"/>
              <a:t>자바 언어로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컴포넌트는 경량 컴포넌트</a:t>
            </a:r>
            <a:r>
              <a:rPr lang="en-US" altLang="ko-KR" dirty="0" smtClean="0"/>
              <a:t>(light weight component)</a:t>
            </a:r>
          </a:p>
          <a:p>
            <a:pPr lvl="3"/>
            <a:r>
              <a:rPr lang="ko-KR" altLang="en-US" dirty="0" smtClean="0"/>
              <a:t>스윙 컴포넌트는 운영체제의 도움을 받지 않고 직접 그리기 때문에 운영체제에 부담주지 않음</a:t>
            </a:r>
            <a:endParaRPr lang="en-US" altLang="ko-KR" dirty="0"/>
          </a:p>
          <a:p>
            <a:pPr lvl="2"/>
            <a:r>
              <a:rPr lang="ko-KR" altLang="en-US" dirty="0" smtClean="0"/>
              <a:t>현재 자바의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로 사용됨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 </a:t>
            </a:r>
            <a:r>
              <a:rPr lang="ko-KR" altLang="en-US" smtClean="0"/>
              <a:t>생성자와 </a:t>
            </a:r>
            <a:r>
              <a:rPr lang="en-US" altLang="ko-KR" smtClean="0"/>
              <a:t>add()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BorderLayout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BorderLayout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hGap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vGap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hGap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좌우 두 컴포넌트 사이의 수평 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0)</a:t>
            </a:r>
          </a:p>
          <a:p>
            <a:pPr lvl="2"/>
            <a:r>
              <a:rPr lang="en-US" altLang="ko-KR" dirty="0" err="1" smtClean="0"/>
              <a:t>vGap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상하 두 컴포넌트 사이의 수직 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0)</a:t>
            </a:r>
          </a:p>
          <a:p>
            <a:pPr lvl="2"/>
            <a:endParaRPr lang="ko-KR" altLang="en-US" dirty="0" smtClean="0"/>
          </a:p>
          <a:p>
            <a:r>
              <a:rPr lang="en-US" altLang="ko-KR" dirty="0" smtClean="0"/>
              <a:t>add()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void add(Component comp,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index) </a:t>
            </a:r>
          </a:p>
          <a:p>
            <a:pPr lvl="2"/>
            <a:r>
              <a:rPr lang="en-US" altLang="ko-KR" dirty="0" smtClean="0"/>
              <a:t>comp </a:t>
            </a:r>
            <a:r>
              <a:rPr lang="ko-KR" altLang="en-US" dirty="0" smtClean="0"/>
              <a:t>컴포넌트를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위치에 삽입한다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index : </a:t>
            </a:r>
            <a:r>
              <a:rPr lang="ko-KR" altLang="en-US" dirty="0" smtClean="0"/>
              <a:t>컴포넌트의 위치</a:t>
            </a:r>
          </a:p>
          <a:p>
            <a:pPr marL="685800" lvl="2" indent="0">
              <a:buNone/>
            </a:pPr>
            <a:r>
              <a:rPr lang="ko-KR" altLang="en-US" dirty="0" smtClean="0"/>
              <a:t>            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BorderLayout.EAST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BorderLayout.WEST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        남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BorderLayout.SOUTH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북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BorderLayout.NORTH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        중앙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BorderLayout.CENTER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3" y="1754017"/>
            <a:ext cx="2829092" cy="19066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8-4 :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37812" y="1710099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piublic 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알아내기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</a:t>
            </a:r>
            <a:r>
              <a:rPr lang="ko-KR" altLang="en-US" sz="1200" dirty="0"/>
              <a:t>배치관리자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contentPane.setLayout(new </a:t>
            </a:r>
            <a:r>
              <a:rPr lang="en-US" altLang="ko-KR" sz="1200" b="1" dirty="0"/>
              <a:t>BorderLayout(30, 20</a:t>
            </a:r>
            <a:r>
              <a:rPr lang="en-US" altLang="ko-KR" sz="1200" b="1" dirty="0" smtClean="0"/>
              <a:t>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("div"), </a:t>
            </a:r>
            <a:r>
              <a:rPr lang="en-US" altLang="ko-KR" sz="1200" b="1" dirty="0" err="1"/>
              <a:t>BorderLayout.WEST</a:t>
            </a:r>
            <a:r>
              <a:rPr lang="en-US" altLang="ko-KR" sz="1200" b="1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300x200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48308" y="1340768"/>
            <a:ext cx="8208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배치관리자를 사용하여 다음 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배치하라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522560" y="3837610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57748" y="390904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hGap</a:t>
            </a:r>
            <a:r>
              <a:rPr lang="en-US" altLang="ko-KR" sz="1200" dirty="0" smtClean="0"/>
              <a:t> , 30 </a:t>
            </a:r>
            <a:r>
              <a:rPr lang="ko-KR" altLang="en-US" sz="1200" dirty="0" smtClean="0"/>
              <a:t>픽셀</a:t>
            </a:r>
            <a:endParaRPr lang="ko-KR" altLang="en-US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521766" y="3073949"/>
            <a:ext cx="0" cy="76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07518" y="3073949"/>
            <a:ext cx="0" cy="76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13239" y="2308637"/>
            <a:ext cx="0" cy="22281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253811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vGap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1200" dirty="0" smtClean="0"/>
              <a:t>20 </a:t>
            </a:r>
            <a:r>
              <a:rPr lang="ko-KR" altLang="en-US" sz="1200" dirty="0" smtClean="0"/>
              <a:t>픽셀</a:t>
            </a:r>
            <a:endParaRPr lang="ko-KR" altLang="en-US" sz="12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220584" y="2308637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15158" y="2513521"/>
            <a:ext cx="500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4" y="3429000"/>
            <a:ext cx="2737829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GridLayout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동일한 사각형 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분할하고 각 셀에 </a:t>
            </a:r>
            <a:r>
              <a:rPr lang="ko-KR" altLang="en-US" dirty="0"/>
              <a:t>컴포넌트 </a:t>
            </a:r>
            <a:r>
              <a:rPr lang="ko-KR" altLang="en-US" dirty="0" smtClean="0"/>
              <a:t>하나씩 배치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생성자에</a:t>
            </a:r>
            <a:r>
              <a:rPr lang="ko-KR" altLang="en-US" dirty="0" smtClean="0"/>
              <a:t> 행수와 열수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 왼쪽에서 오른쪽으로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614227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smtClean="0"/>
              <a:t> 4x3 </a:t>
            </a:r>
            <a:r>
              <a:rPr lang="ko-KR" altLang="en-US" sz="1200" smtClean="0"/>
              <a:t>그리드 레이아웃 설정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총 </a:t>
            </a:r>
            <a:r>
              <a:rPr lang="en-US" altLang="ko-KR" sz="1200" smtClean="0"/>
              <a:t>11 </a:t>
            </a:r>
            <a:r>
              <a:rPr lang="ko-KR" altLang="en-US" sz="1200" smtClean="0"/>
              <a:t>개의 버튼이 순서대로 </a:t>
            </a:r>
            <a:r>
              <a:rPr lang="en-US" altLang="ko-KR" sz="1200" smtClean="0"/>
              <a:t>add </a:t>
            </a:r>
            <a:r>
              <a:rPr lang="ko-KR" altLang="en-US" sz="1200" smtClean="0"/>
              <a:t>됨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수직 간격 </a:t>
            </a:r>
            <a:r>
              <a:rPr lang="en-US" altLang="ko-KR" sz="1200" smtClean="0"/>
              <a:t>vGap : 5 </a:t>
            </a:r>
            <a:r>
              <a:rPr lang="ko-KR" altLang="en-US" sz="1200" smtClean="0"/>
              <a:t>픽셀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수평 간격 </a:t>
            </a:r>
            <a:r>
              <a:rPr lang="en-US" altLang="ko-KR" sz="1200" smtClean="0"/>
              <a:t>hGap : 5 </a:t>
            </a:r>
            <a:r>
              <a:rPr lang="ko-KR" altLang="en-US" sz="1200" smtClean="0"/>
              <a:t>픽셀</a:t>
            </a:r>
            <a:endParaRPr lang="ko-KR" altLang="en-US" sz="1200" dirty="0" smtClean="0"/>
          </a:p>
        </p:txBody>
      </p:sp>
      <p:sp>
        <p:nvSpPr>
          <p:cNvPr id="7" name="자유형 6"/>
          <p:cNvSpPr/>
          <p:nvPr/>
        </p:nvSpPr>
        <p:spPr>
          <a:xfrm>
            <a:off x="534266" y="3895704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17598" y="3572538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 smtClean="0"/>
              <a:t>GridLayout</a:t>
            </a:r>
            <a:r>
              <a:rPr lang="en-US" altLang="ko-KR" sz="1200" dirty="0" smtClean="0"/>
              <a:t>(4,3,5,5)); </a:t>
            </a:r>
            <a:r>
              <a:rPr lang="en-US" altLang="ko-KR" sz="1200" dirty="0"/>
              <a:t>// 4×3 </a:t>
            </a:r>
            <a:r>
              <a:rPr lang="ko-KR" altLang="en-US" sz="1200" dirty="0"/>
              <a:t>분할로 컴포넌트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GridLayout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GridLayout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err="1" smtClean="0"/>
              <a:t>GridLayout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rows,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cols)</a:t>
            </a:r>
          </a:p>
          <a:p>
            <a:pPr lvl="1"/>
            <a:r>
              <a:rPr lang="en-US" altLang="ko-KR" dirty="0" err="1" smtClean="0"/>
              <a:t>GridLayout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rows,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cols,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hGap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vGap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rows : </a:t>
            </a:r>
            <a:r>
              <a:rPr lang="ko-KR" altLang="en-US" dirty="0" smtClean="0"/>
              <a:t>격자의 행수</a:t>
            </a:r>
            <a:r>
              <a:rPr lang="en-US" altLang="ko-KR" dirty="0" smtClean="0"/>
              <a:t> 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1)</a:t>
            </a:r>
          </a:p>
          <a:p>
            <a:pPr lvl="2"/>
            <a:r>
              <a:rPr lang="en-US" altLang="ko-KR" dirty="0" smtClean="0"/>
              <a:t>cols : </a:t>
            </a:r>
            <a:r>
              <a:rPr lang="ko-KR" altLang="en-US" dirty="0" smtClean="0"/>
              <a:t>격자의 열수</a:t>
            </a:r>
            <a:r>
              <a:rPr lang="en-US" altLang="ko-KR" dirty="0" smtClean="0"/>
              <a:t> 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1)</a:t>
            </a:r>
          </a:p>
          <a:p>
            <a:pPr lvl="2"/>
            <a:r>
              <a:rPr lang="en-US" altLang="ko-KR" dirty="0" err="1" smtClean="0"/>
              <a:t>hGap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좌우 두 컴포넌트 사이의 수평 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0)</a:t>
            </a:r>
          </a:p>
          <a:p>
            <a:pPr lvl="2"/>
            <a:r>
              <a:rPr lang="en-US" altLang="ko-KR" dirty="0" err="1" smtClean="0"/>
              <a:t>vGap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상하 두 컴포넌트 사이의 수직 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 </a:t>
            </a:r>
            <a:r>
              <a:rPr lang="en-US" altLang="ko-KR" dirty="0" smtClean="0"/>
              <a:t>: 0)</a:t>
            </a:r>
          </a:p>
          <a:p>
            <a:pPr lvl="2"/>
            <a:r>
              <a:rPr lang="en-US" altLang="ko-KR" dirty="0" smtClean="0"/>
              <a:t>rows x cols </a:t>
            </a:r>
            <a:r>
              <a:rPr lang="ko-KR" altLang="en-US" dirty="0" smtClean="0"/>
              <a:t>만큼의 셀을 가진 격자로 컨테이너 공간을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8-5 : </a:t>
            </a:r>
            <a:r>
              <a:rPr lang="en-US" altLang="ko-KR" sz="2800" dirty="0" err="1"/>
              <a:t>GridLayout</a:t>
            </a:r>
            <a:r>
              <a:rPr lang="en-US" altLang="ko-KR" sz="2800" dirty="0"/>
              <a:t> </a:t>
            </a:r>
            <a:r>
              <a:rPr lang="ko-KR" altLang="en-US" sz="2800" dirty="0"/>
              <a:t>배치관리자를 사용하는 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83968" y="2002003"/>
            <a:ext cx="451552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super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 err="1"/>
              <a:t>contentPane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1x10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배치관리자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(1, 10)); </a:t>
            </a:r>
            <a:endParaRPr lang="en-US" altLang="ko-KR" sz="1200" b="1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// 10</a:t>
            </a:r>
            <a:r>
              <a:rPr lang="ko-KR" altLang="en-US" sz="1200" dirty="0"/>
              <a:t>개의 버튼 부착</a:t>
            </a:r>
          </a:p>
          <a:p>
            <a:pPr defTabSz="180000"/>
            <a:r>
              <a:rPr lang="en-US" altLang="ko-KR" sz="1200" dirty="0" smtClean="0"/>
              <a:t>			String </a:t>
            </a:r>
            <a:r>
              <a:rPr lang="en-US" altLang="ko-KR" sz="1200" dirty="0"/>
              <a:t>text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); // </a:t>
            </a:r>
            <a:r>
              <a:rPr lang="en-US" altLang="ko-KR" sz="1200" dirty="0" err="1" smtClean="0"/>
              <a:t>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문자열로 변환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button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(text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(button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버튼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(500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7785" y="1340768"/>
            <a:ext cx="7899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GridLayout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활용하여 다음 그림과 같이 한 줄에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동일한 크기로 배치하는 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34683"/>
            <a:ext cx="3689605" cy="14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배치관리자 없는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배치관리자가 없는 컨테이너가 필요한 경우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응용프로그램에서 직접 컴포넌트의 크기와 위치를 결정하고자 하는 경우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    </a:t>
            </a:r>
            <a:r>
              <a:rPr lang="en-US" altLang="ko-KR" sz="1600" dirty="0" smtClean="0"/>
              <a:t>1. </a:t>
            </a:r>
            <a:r>
              <a:rPr lang="ko-KR" altLang="en-US" sz="1600" dirty="0" smtClean="0"/>
              <a:t>컴포넌트의 </a:t>
            </a:r>
            <a:r>
              <a:rPr lang="ko-KR" altLang="en-US" sz="1600" dirty="0"/>
              <a:t>크기나 위치를 개발자 임의로 결정하고자 하는 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    </a:t>
            </a:r>
            <a:r>
              <a:rPr lang="en-US" altLang="ko-KR" sz="1600" dirty="0" smtClean="0"/>
              <a:t>2. </a:t>
            </a:r>
            <a:r>
              <a:rPr lang="ko-KR" altLang="en-US" sz="1600" dirty="0" smtClean="0"/>
              <a:t>게임 </a:t>
            </a:r>
            <a:r>
              <a:rPr lang="ko-KR" altLang="en-US" sz="1600" dirty="0"/>
              <a:t>프로그램과 같이 시간이나 마우스</a:t>
            </a:r>
            <a:r>
              <a:rPr lang="en-US" altLang="ko-KR" sz="1600" dirty="0"/>
              <a:t>/</a:t>
            </a:r>
            <a:r>
              <a:rPr lang="ko-KR" altLang="en-US" sz="1600" dirty="0"/>
              <a:t>키보드의 입력에 따라 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컴포넌트들의 위치와 </a:t>
            </a:r>
            <a:r>
              <a:rPr lang="ko-KR" altLang="en-US" sz="1600" dirty="0"/>
              <a:t>크기가 수시로 변하는 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    </a:t>
            </a:r>
            <a:r>
              <a:rPr lang="en-US" altLang="ko-KR" sz="1600" dirty="0" smtClean="0"/>
              <a:t>3. </a:t>
            </a:r>
            <a:r>
              <a:rPr lang="ko-KR" altLang="en-US" sz="1600" dirty="0" smtClean="0"/>
              <a:t>여러 </a:t>
            </a:r>
            <a:r>
              <a:rPr lang="ko-KR" altLang="en-US" sz="1600" dirty="0"/>
              <a:t>컴포넌트들이 서로 </a:t>
            </a:r>
            <a:r>
              <a:rPr lang="ko-KR" altLang="en-US" sz="1600" dirty="0" smtClean="0"/>
              <a:t>겹쳐 출력하고자 하는 경우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컨테이너의 배치 관리자 제거 방법</a:t>
            </a:r>
            <a:endParaRPr lang="en-US" altLang="ko-KR" sz="2000" dirty="0" smtClean="0"/>
          </a:p>
          <a:p>
            <a:pPr lvl="1"/>
            <a:r>
              <a:rPr lang="en-US" altLang="ko-KR" sz="1600" dirty="0" err="1"/>
              <a:t>c</a:t>
            </a:r>
            <a:r>
              <a:rPr lang="en-US" altLang="ko-KR" sz="1600" dirty="0" err="1" smtClean="0"/>
              <a:t>ontainer.setLayout</a:t>
            </a:r>
            <a:r>
              <a:rPr lang="en-US" altLang="ko-KR" sz="1600" dirty="0" smtClean="0"/>
              <a:t>(null);</a:t>
            </a:r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smtClean="0"/>
              <a:t>컨테이너의 배치관리자가 없어지면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컴포넌트에 대한 어떤 배치도 없음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추가된 컴포넌트의 크기가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설정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위치는 예측할 수 없게 됨</a:t>
            </a:r>
            <a:endParaRPr lang="en-US" altLang="ko-KR" sz="14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779912" y="414908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p = new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b="1" dirty="0" err="1" smtClean="0"/>
              <a:t>p.setLayout</a:t>
            </a:r>
            <a:r>
              <a:rPr lang="en-US" altLang="ko-KR" sz="1200" b="1" dirty="0" smtClean="0"/>
              <a:t>(null); // </a:t>
            </a:r>
            <a:r>
              <a:rPr lang="en-US" altLang="ko-KR" sz="1200" b="1" dirty="0" err="1" smtClean="0"/>
              <a:t>JPanel</a:t>
            </a:r>
            <a:r>
              <a:rPr lang="ko-KR" altLang="en-US" sz="1200" b="1" dirty="0" smtClean="0"/>
              <a:t>의 배치관리자 삭제</a:t>
            </a:r>
            <a:endParaRPr lang="ko-KR" altLang="en-US" sz="12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12159" y="540631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/>
              <a:t>패널 </a:t>
            </a:r>
            <a:r>
              <a:rPr lang="en-US" altLang="ko-KR" sz="1200" dirty="0"/>
              <a:t>p</a:t>
            </a:r>
            <a:r>
              <a:rPr lang="ko-KR" altLang="en-US" sz="1200" dirty="0"/>
              <a:t>에는 배치관리자가 </a:t>
            </a:r>
            <a:r>
              <a:rPr lang="ko-KR" altLang="en-US" sz="1200" dirty="0" smtClean="0"/>
              <a:t>없으면 아래 </a:t>
            </a:r>
            <a:r>
              <a:rPr lang="ko-KR" altLang="en-US" sz="1200" dirty="0"/>
              <a:t>두 </a:t>
            </a:r>
            <a:r>
              <a:rPr lang="ko-KR" altLang="en-US" sz="1200" dirty="0" smtClean="0"/>
              <a:t>버튼은 </a:t>
            </a:r>
            <a:r>
              <a:rPr lang="ko-KR" altLang="en-US" sz="1200" dirty="0"/>
              <a:t>배치되지 않는다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p.add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("click")); // </a:t>
            </a:r>
            <a:r>
              <a:rPr lang="ko-KR" altLang="en-US" sz="1200" dirty="0"/>
              <a:t>폭과 높이가 </a:t>
            </a:r>
            <a:r>
              <a:rPr lang="en-US" altLang="ko-KR" sz="1200" dirty="0"/>
              <a:t>0</a:t>
            </a:r>
            <a:r>
              <a:rPr lang="ko-KR" altLang="en-US" sz="1200" dirty="0"/>
              <a:t>인 상태로 화면에 보이지 않는다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p.add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("me!")); // </a:t>
            </a:r>
            <a:r>
              <a:rPr lang="ko-KR" altLang="en-US" sz="1200" dirty="0"/>
              <a:t>폭과 높이가 </a:t>
            </a:r>
            <a:r>
              <a:rPr lang="en-US" altLang="ko-KR" sz="1200" dirty="0"/>
              <a:t>0</a:t>
            </a:r>
            <a:r>
              <a:rPr lang="ko-KR" altLang="en-US" sz="1200" dirty="0"/>
              <a:t>인 상태로 화면에 보이지 않는다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컴포넌트의 절대 위치와 크기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배치관리자가 없는 컨테이너에 컴포넌트를 삽입할 때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프로그램에서 컴포넌트의 절대 크기와 위치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컴포넌트들이 서로 겹치게 할 수 있음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컴포넌트의 크기와 위치 설정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setSize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width,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height) 	// </a:t>
            </a:r>
            <a:r>
              <a:rPr lang="ko-KR" altLang="en-US" sz="1600" dirty="0" smtClean="0"/>
              <a:t>컴포넌트 크기 설정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void setLocation(int x, int y) 	// </a:t>
            </a:r>
            <a:r>
              <a:rPr lang="ko-KR" altLang="en-US" sz="1600" dirty="0" smtClean="0"/>
              <a:t>컴포넌트 위치 설정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setBounds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x,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y,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width,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height) // </a:t>
            </a:r>
            <a:r>
              <a:rPr lang="ko-KR" altLang="en-US" sz="1600" dirty="0" smtClean="0"/>
              <a:t>위치와 크기 동시 설정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버튼을 </a:t>
            </a:r>
            <a:r>
              <a:rPr lang="en-US" altLang="ko-KR" sz="1600" dirty="0" smtClean="0"/>
              <a:t>100×40 </a:t>
            </a:r>
            <a:r>
              <a:rPr lang="ko-KR" altLang="en-US" sz="1600" dirty="0" smtClean="0"/>
              <a:t>크기로 하고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JPanel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(50, 50) </a:t>
            </a:r>
            <a:r>
              <a:rPr lang="ko-KR" altLang="en-US" sz="1600" dirty="0" smtClean="0"/>
              <a:t>위치에 배치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48344" y="479715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p.setLayout</a:t>
            </a:r>
            <a:r>
              <a:rPr lang="en-US" altLang="ko-KR" sz="1400" dirty="0"/>
              <a:t>(null); // </a:t>
            </a:r>
            <a:r>
              <a:rPr lang="ko-KR" altLang="en-US" sz="1400" dirty="0"/>
              <a:t>패널 </a:t>
            </a:r>
            <a:r>
              <a:rPr lang="en-US" altLang="ko-KR" sz="1400" dirty="0"/>
              <a:t>p</a:t>
            </a:r>
            <a:r>
              <a:rPr lang="ko-KR" altLang="en-US" sz="1400" dirty="0"/>
              <a:t>의 배치관리자 </a:t>
            </a:r>
            <a:r>
              <a:rPr lang="ko-KR" altLang="en-US" sz="1400" dirty="0" smtClean="0"/>
              <a:t>제거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("Click");</a:t>
            </a:r>
          </a:p>
          <a:p>
            <a:r>
              <a:rPr lang="en-US" altLang="ko-KR" sz="1400" b="1" dirty="0" err="1"/>
              <a:t>clickButton.setSize</a:t>
            </a:r>
            <a:r>
              <a:rPr lang="en-US" altLang="ko-KR" sz="1400" b="1" dirty="0"/>
              <a:t>(100, 40); </a:t>
            </a:r>
            <a:r>
              <a:rPr lang="en-US" altLang="ko-KR" sz="1400" b="1" dirty="0" smtClean="0"/>
              <a:t>		// </a:t>
            </a:r>
            <a:r>
              <a:rPr lang="ko-KR" altLang="en-US" sz="1400" b="1" dirty="0" smtClean="0"/>
              <a:t>버튼 </a:t>
            </a:r>
            <a:r>
              <a:rPr lang="ko-KR" altLang="en-US" sz="1400" b="1" dirty="0"/>
              <a:t>크기를 </a:t>
            </a:r>
            <a:r>
              <a:rPr lang="en-US" altLang="ko-KR" sz="1400" b="1" dirty="0"/>
              <a:t>100×40</a:t>
            </a:r>
            <a:r>
              <a:rPr lang="ko-KR" altLang="en-US" sz="1400" b="1" dirty="0"/>
              <a:t>으로 지정</a:t>
            </a:r>
          </a:p>
          <a:p>
            <a:r>
              <a:rPr lang="en-US" altLang="ko-KR" sz="1400" b="1" dirty="0" err="1"/>
              <a:t>clickButton.setLocation</a:t>
            </a:r>
            <a:r>
              <a:rPr lang="en-US" altLang="ko-KR" sz="1400" b="1" dirty="0"/>
              <a:t>(50, 50); </a:t>
            </a:r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// </a:t>
            </a:r>
            <a:r>
              <a:rPr lang="ko-KR" altLang="en-US" sz="1400" b="1" dirty="0" smtClean="0"/>
              <a:t>버튼 </a:t>
            </a:r>
            <a:r>
              <a:rPr lang="ko-KR" altLang="en-US" sz="1400" b="1" dirty="0"/>
              <a:t>위치를 </a:t>
            </a:r>
            <a:r>
              <a:rPr lang="en-US" altLang="ko-KR" sz="1400" b="1" dirty="0"/>
              <a:t>(50, 50)</a:t>
            </a:r>
            <a:r>
              <a:rPr lang="ko-KR" altLang="en-US" sz="1400" b="1" dirty="0"/>
              <a:t>으로 지정</a:t>
            </a:r>
          </a:p>
          <a:p>
            <a:r>
              <a:rPr lang="en-US" altLang="ko-KR" sz="1400" dirty="0" err="1"/>
              <a:t>p.add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clickButton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패널 </a:t>
            </a:r>
            <a:r>
              <a:rPr lang="ko-KR" altLang="en-US" sz="1400" dirty="0" smtClean="0"/>
              <a:t>내 </a:t>
            </a:r>
            <a:r>
              <a:rPr lang="en-US" altLang="ko-KR" sz="1400" dirty="0"/>
              <a:t>(50, 50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 </a:t>
            </a:r>
            <a:r>
              <a:rPr lang="en-US" altLang="ko-KR" sz="1400" dirty="0"/>
              <a:t>100×40 </a:t>
            </a:r>
            <a:r>
              <a:rPr lang="ko-KR" altLang="en-US" sz="1400" dirty="0"/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val="2336027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8-6 : </a:t>
            </a:r>
            <a:r>
              <a:rPr lang="ko-KR" altLang="en-US" sz="2400" dirty="0" smtClean="0"/>
              <a:t>배치관리자 없는 컨테이너에 컴포넌트를 절대 위치와 절대 크기로 지정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851920" y="1124744"/>
            <a:ext cx="510686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배치관리자 없이 절대 위치에 배치하는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 err="1"/>
              <a:t>contentPane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contentPane.setLayout</a:t>
            </a:r>
            <a:r>
              <a:rPr lang="en-US" altLang="ko-KR" sz="1200" b="1" dirty="0" smtClean="0"/>
              <a:t>(null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컨텐트팬의</a:t>
            </a:r>
            <a:r>
              <a:rPr lang="ko-KR" altLang="en-US" sz="1200" dirty="0"/>
              <a:t> 배치관리자 제거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(130</a:t>
            </a:r>
            <a:r>
              <a:rPr lang="en-US" altLang="ko-KR" sz="1200" b="1" dirty="0"/>
              <a:t>, 50); </a:t>
            </a:r>
            <a:r>
              <a:rPr lang="en-US" altLang="ko-KR" sz="1200" dirty="0"/>
              <a:t>// la</a:t>
            </a:r>
            <a:r>
              <a:rPr lang="ko-KR" altLang="en-US" sz="1200" dirty="0"/>
              <a:t>를 </a:t>
            </a:r>
            <a:r>
              <a:rPr lang="en-US" altLang="ko-KR" sz="1200" dirty="0"/>
              <a:t>(130,50) </a:t>
            </a:r>
            <a:r>
              <a:rPr lang="ko-KR" altLang="en-US" sz="1200" dirty="0"/>
              <a:t>위치로 지정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la.setSize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, 20); </a:t>
            </a:r>
            <a:r>
              <a:rPr lang="en-US" altLang="ko-KR" sz="1200" dirty="0"/>
              <a:t>// la</a:t>
            </a:r>
            <a:r>
              <a:rPr lang="ko-KR" altLang="en-US" sz="1200" dirty="0"/>
              <a:t>를 </a:t>
            </a:r>
            <a:r>
              <a:rPr lang="en-US" altLang="ko-KR" sz="1200" dirty="0"/>
              <a:t>200x20 </a:t>
            </a:r>
            <a:r>
              <a:rPr lang="ko-KR" altLang="en-US" sz="1200" dirty="0"/>
              <a:t>크기로 지정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// la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9</a:t>
            </a:r>
            <a:r>
              <a:rPr lang="ko-KR" altLang="en-US" sz="1200" dirty="0"/>
              <a:t>개의 버튼 컴포넌트를 생성하고 동일한 크기로 설정한다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위치는 서로 겹치게 설정한다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nn-NO" altLang="ko-KR" sz="1200" dirty="0" smtClean="0"/>
              <a:t>		for(int </a:t>
            </a:r>
            <a:r>
              <a:rPr lang="nn-NO" altLang="ko-KR" sz="1200" dirty="0"/>
              <a:t>i=1; i&lt;=9; i++)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*15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버튼의 위치 설정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b.setSize</a:t>
            </a:r>
            <a:r>
              <a:rPr lang="en-US" altLang="ko-KR" sz="1200" b="1" dirty="0" smtClean="0"/>
              <a:t>(50</a:t>
            </a:r>
            <a:r>
              <a:rPr lang="en-US" altLang="ko-KR" sz="1200" b="1" dirty="0"/>
              <a:t>, 20);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버튼의 크기는 동일하게 </a:t>
            </a:r>
            <a:r>
              <a:rPr lang="en-US" altLang="ko-KR" sz="1200" dirty="0"/>
              <a:t>50x20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contentPane.add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3528" y="1340768"/>
            <a:ext cx="3384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컨텐트팬에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배치관리자를 삭제하고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9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버튼과 하나의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문자열을 출력하는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4904"/>
            <a:ext cx="2737829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예시</a:t>
            </a:r>
            <a:endParaRPr lang="ko-KR" altLang="en-US"/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5889501"/>
            <a:ext cx="782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2240" y="588950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63" y="3212976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4376717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0" y="2601780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샘플</a:t>
            </a:r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스윙 응용프로그램은 스윙 컴포넌트를 이용하여 </a:t>
            </a:r>
            <a:r>
              <a:rPr lang="ko-KR" altLang="en-US" sz="1800" dirty="0" err="1" smtClean="0"/>
              <a:t>레고</a:t>
            </a:r>
            <a:r>
              <a:rPr lang="ko-KR" altLang="en-US" sz="1800" dirty="0" smtClean="0"/>
              <a:t> 블</a:t>
            </a:r>
            <a:r>
              <a:rPr lang="ko-KR" altLang="en-US" sz="1800" dirty="0"/>
              <a:t>록</a:t>
            </a:r>
            <a:r>
              <a:rPr lang="ko-KR" altLang="en-US" sz="1800" dirty="0" smtClean="0"/>
              <a:t>을 조립하듯이 작성</a:t>
            </a:r>
            <a:endParaRPr lang="ko-KR" altLang="en-US" sz="1800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65792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295533" cy="67945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GUI </a:t>
            </a:r>
            <a:r>
              <a:rPr lang="ko-KR" altLang="en-US" sz="2400" dirty="0" smtClean="0"/>
              <a:t>패키지 계층 구조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3029</TotalTime>
  <Words>2001</Words>
  <Application>Microsoft Office PowerPoint</Application>
  <PresentationFormat>화면 슬라이드 쇼(4:3)</PresentationFormat>
  <Paragraphs>679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맑은 고딕</vt:lpstr>
      <vt:lpstr>바탕</vt:lpstr>
      <vt:lpstr>휴먼편지체</vt:lpstr>
      <vt:lpstr>Arial</vt:lpstr>
      <vt:lpstr>Arial Narrow</vt:lpstr>
      <vt:lpstr>Wingdings</vt:lpstr>
      <vt:lpstr>Wingdings 2</vt:lpstr>
      <vt:lpstr>가을</vt:lpstr>
      <vt:lpstr>PowerPoint 프레젠테이션</vt:lpstr>
      <vt:lpstr>학습 목표</vt:lpstr>
      <vt:lpstr>자바의 GUI(Graphical User Interface)</vt:lpstr>
      <vt:lpstr>스윙 컴포넌트 예시</vt:lpstr>
      <vt:lpstr>PowerPoint 프레젠테이션</vt:lpstr>
      <vt:lpstr>PowerPoint 프레젠테이션</vt:lpstr>
      <vt:lpstr>PowerPoint 프레젠테이션</vt:lpstr>
      <vt:lpstr>스윙 GUI 프로그램 샘플</vt:lpstr>
      <vt:lpstr>GUI 패키지 계층 구조</vt:lpstr>
      <vt:lpstr>컨테이너와 컴포넌트</vt:lpstr>
      <vt:lpstr>컨테이너와 컴포넌트의 포함관계</vt:lpstr>
      <vt:lpstr>스윙 GUI 프로그램 만들기</vt:lpstr>
      <vt:lpstr>스윙 프레임</vt:lpstr>
      <vt:lpstr>프레임 만들기, JFrame 클래스 상속</vt:lpstr>
      <vt:lpstr>예제 8-1 : 300x300 크기의 스윙 프레임 만들기</vt:lpstr>
      <vt:lpstr>스윙 응용프로그램에서 main()의 기능과 위치</vt:lpstr>
      <vt:lpstr>프레임에 컴포넌트 붙이기</vt:lpstr>
      <vt:lpstr>Tip. 컨텐트팬에 대한 JDK 1.5 이후의 추가 사항</vt:lpstr>
      <vt:lpstr>예제 8-2 : 3개의 버튼 컴포넌트를 가진 스윙 프레임 만들기</vt:lpstr>
      <vt:lpstr>스윙 응용프로그램의 종료</vt:lpstr>
      <vt:lpstr>컨테이너와 배치, 배치관리자 개념</vt:lpstr>
      <vt:lpstr>배치 관리자 대표 유형 4 가지</vt:lpstr>
      <vt:lpstr>배치 관리자 대표 유형 4 가지</vt:lpstr>
      <vt:lpstr>컨테이너와 디폴트 배치관리자</vt:lpstr>
      <vt:lpstr>컨테이너에 새로운 배치관리자 설정</vt:lpstr>
      <vt:lpstr>FlowLayout 배치관리자</vt:lpstr>
      <vt:lpstr>FlowLayout의 생성자</vt:lpstr>
      <vt:lpstr>예제 8-3 : FlowLayout 배치관리자 활용</vt:lpstr>
      <vt:lpstr>BorderLayout 배치관리자</vt:lpstr>
      <vt:lpstr>BorderLayout 생성자와 add() 메소드</vt:lpstr>
      <vt:lpstr>예제 8-4 : BorderLayout 배치관리자 활용</vt:lpstr>
      <vt:lpstr>GridLayout 배치관리자</vt:lpstr>
      <vt:lpstr>GridLayout 생성자</vt:lpstr>
      <vt:lpstr>예제 8-5 : GridLayout 배치관리자를 사용하는 예</vt:lpstr>
      <vt:lpstr>배치관리자 없는 컨테이너</vt:lpstr>
      <vt:lpstr>컴포넌트의 절대 위치와 크기 설정</vt:lpstr>
      <vt:lpstr>예제 8-6 : 배치관리자 없는 컨테이너에 컴포넌트를 절대 위치와 절대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181</cp:revision>
  <dcterms:created xsi:type="dcterms:W3CDTF">2011-08-27T14:53:28Z</dcterms:created>
  <dcterms:modified xsi:type="dcterms:W3CDTF">2018-07-16T01:49:02Z</dcterms:modified>
</cp:coreProperties>
</file>